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7772400" cx="10058400"/>
  <p:notesSz cx="6858000" cy="9144000"/>
  <p:embeddedFontLst>
    <p:embeddedFont>
      <p:font typeface="Montserrat"/>
      <p:regular r:id="rId8"/>
      <p:bold r:id="rId9"/>
      <p:italic r:id="rId10"/>
      <p:boldItalic r:id="rId11"/>
    </p:embeddedFont>
    <p:embeddedFont>
      <p:font typeface="Josefin Sans"/>
      <p:regular r:id="rId12"/>
      <p:bold r:id="rId13"/>
      <p:italic r:id="rId14"/>
      <p:boldItalic r:id="rId15"/>
    </p:embeddedFont>
    <p:embeddedFont>
      <p:font typeface="Bree Serif"/>
      <p:regular r:id="rId16"/>
    </p:embeddedFont>
    <p:embeddedFont>
      <p:font typeface="Josefin Sans Light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JosefinSansLight-boldItalic.fntdata"/><Relationship Id="rId11" Type="http://schemas.openxmlformats.org/officeDocument/2006/relationships/font" Target="fonts/Montserrat-boldItalic.fntdata"/><Relationship Id="rId10" Type="http://schemas.openxmlformats.org/officeDocument/2006/relationships/font" Target="fonts/Montserrat-italic.fntdata"/><Relationship Id="rId13" Type="http://schemas.openxmlformats.org/officeDocument/2006/relationships/font" Target="fonts/JosefinSans-bold.fntdata"/><Relationship Id="rId12" Type="http://schemas.openxmlformats.org/officeDocument/2006/relationships/font" Target="fonts/JosefinSans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-bold.fntdata"/><Relationship Id="rId15" Type="http://schemas.openxmlformats.org/officeDocument/2006/relationships/font" Target="fonts/JosefinSans-boldItalic.fntdata"/><Relationship Id="rId14" Type="http://schemas.openxmlformats.org/officeDocument/2006/relationships/font" Target="fonts/JosefinSans-italic.fntdata"/><Relationship Id="rId17" Type="http://schemas.openxmlformats.org/officeDocument/2006/relationships/font" Target="fonts/JosefinSansLight-regular.fntdata"/><Relationship Id="rId16" Type="http://schemas.openxmlformats.org/officeDocument/2006/relationships/font" Target="fonts/BreeSerif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JosefinSansLight-italic.fntdata"/><Relationship Id="rId6" Type="http://schemas.openxmlformats.org/officeDocument/2006/relationships/slide" Target="slides/slide1.xml"/><Relationship Id="rId18" Type="http://schemas.openxmlformats.org/officeDocument/2006/relationships/font" Target="fonts/JosefinSansLight-bold.fntdata"/><Relationship Id="rId7" Type="http://schemas.openxmlformats.org/officeDocument/2006/relationships/slide" Target="slides/slide2.xml"/><Relationship Id="rId8" Type="http://schemas.openxmlformats.org/officeDocument/2006/relationships/font" Target="fonts/Montserra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3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c9fb40e993_0_120:notes"/>
          <p:cNvSpPr/>
          <p:nvPr>
            <p:ph idx="2" type="sldImg"/>
          </p:nvPr>
        </p:nvSpPr>
        <p:spPr>
          <a:xfrm>
            <a:off x="121053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c9fb40e993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77667cc80d_0_65:notes"/>
          <p:cNvSpPr/>
          <p:nvPr>
            <p:ph idx="2" type="sldImg"/>
          </p:nvPr>
        </p:nvSpPr>
        <p:spPr>
          <a:xfrm>
            <a:off x="121053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77667cc80d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4294967295" type="body"/>
          </p:nvPr>
        </p:nvSpPr>
        <p:spPr>
          <a:xfrm>
            <a:off x="6361000" y="3554450"/>
            <a:ext cx="3336300" cy="23832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434343"/>
                </a:solidFill>
                <a:latin typeface="Bree Serif"/>
                <a:ea typeface="Bree Serif"/>
                <a:cs typeface="Bree Serif"/>
                <a:sym typeface="Bree Serif"/>
              </a:rPr>
              <a:t>Key attitudes and insights</a:t>
            </a:r>
            <a:endParaRPr sz="1600">
              <a:solidFill>
                <a:srgbClr val="434343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000">
                <a:solidFill>
                  <a:srgbClr val="434343"/>
                </a:solidFill>
                <a:latin typeface="Josefin Sans Light"/>
                <a:ea typeface="Josefin Sans Light"/>
                <a:cs typeface="Josefin Sans Light"/>
                <a:sym typeface="Josefin Sans Light"/>
              </a:rPr>
              <a:t>What do they value? Main benefits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2937946" y="5620734"/>
            <a:ext cx="6759300" cy="1790400"/>
          </a:xfrm>
          <a:prstGeom prst="rect">
            <a:avLst/>
          </a:prstGeom>
          <a:solidFill>
            <a:srgbClr val="C794FF">
              <a:alpha val="278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0" y="0"/>
            <a:ext cx="10058400" cy="1206600"/>
          </a:xfrm>
          <a:prstGeom prst="rect">
            <a:avLst/>
          </a:prstGeom>
          <a:solidFill>
            <a:srgbClr val="850D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>
            <p:ph idx="4294967295" type="body"/>
          </p:nvPr>
        </p:nvSpPr>
        <p:spPr>
          <a:xfrm>
            <a:off x="381000" y="4749975"/>
            <a:ext cx="2066700" cy="1046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600">
                <a:solidFill>
                  <a:srgbClr val="434343"/>
                </a:solidFill>
                <a:latin typeface="Bree Serif"/>
                <a:ea typeface="Bree Serif"/>
                <a:cs typeface="Bree Serif"/>
                <a:sym typeface="Bree Serif"/>
              </a:rPr>
              <a:t>Goals and Interests</a:t>
            </a:r>
            <a:r>
              <a:rPr b="1" lang="en" sz="14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    </a:t>
            </a:r>
            <a:r>
              <a:rPr i="1" lang="en" sz="1000">
                <a:solidFill>
                  <a:srgbClr val="434343"/>
                </a:solidFill>
                <a:latin typeface="Josefin Sans Light"/>
                <a:ea typeface="Josefin Sans Light"/>
                <a:cs typeface="Josefin Sans Light"/>
                <a:sym typeface="Josefin Sans Light"/>
              </a:rPr>
              <a:t>Professional and personal drives?</a:t>
            </a:r>
            <a:endParaRPr i="1" sz="1000">
              <a:solidFill>
                <a:srgbClr val="434343"/>
              </a:solidFill>
              <a:latin typeface="Josefin Sans Light"/>
              <a:ea typeface="Josefin Sans Light"/>
              <a:cs typeface="Josefin Sans Light"/>
              <a:sym typeface="Josefin Sans Light"/>
            </a:endParaRPr>
          </a:p>
        </p:txBody>
      </p:sp>
      <p:cxnSp>
        <p:nvCxnSpPr>
          <p:cNvPr id="58" name="Google Shape;58;p13"/>
          <p:cNvCxnSpPr/>
          <p:nvPr/>
        </p:nvCxnSpPr>
        <p:spPr>
          <a:xfrm>
            <a:off x="447650" y="5524350"/>
            <a:ext cx="1857600" cy="0"/>
          </a:xfrm>
          <a:prstGeom prst="straightConnector1">
            <a:avLst/>
          </a:prstGeom>
          <a:noFill/>
          <a:ln cap="flat" cmpd="sng" w="19050">
            <a:solidFill>
              <a:srgbClr val="850D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9" name="Google Shape;59;p13"/>
          <p:cNvSpPr txBox="1"/>
          <p:nvPr/>
        </p:nvSpPr>
        <p:spPr>
          <a:xfrm>
            <a:off x="238100" y="5625550"/>
            <a:ext cx="2133300" cy="12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00659" lvl="0" marL="36576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Professional goals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00659" lvl="0" marL="36576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Educational  interests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00659" lvl="0" marL="36576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Patient care goals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00659" lvl="0" marL="36576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Research interests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00659" lvl="0" marL="36576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Community involvement or activities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60" name="Google Shape;60;p13"/>
          <p:cNvSpPr txBox="1"/>
          <p:nvPr>
            <p:ph idx="4294967295" type="body"/>
          </p:nvPr>
        </p:nvSpPr>
        <p:spPr>
          <a:xfrm>
            <a:off x="2844500" y="1490950"/>
            <a:ext cx="3041400" cy="668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434343"/>
                </a:solidFill>
                <a:latin typeface="Bree Serif"/>
                <a:ea typeface="Bree Serif"/>
                <a:cs typeface="Bree Serif"/>
                <a:sym typeface="Bree Serif"/>
              </a:rPr>
              <a:t>Demographics</a:t>
            </a:r>
            <a:br>
              <a:rPr b="1" lang="en" sz="16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i="1" lang="en" sz="1000">
                <a:solidFill>
                  <a:srgbClr val="434343"/>
                </a:solidFill>
                <a:latin typeface="Josefin Sans Light"/>
                <a:ea typeface="Josefin Sans Light"/>
                <a:cs typeface="Josefin Sans Light"/>
                <a:sym typeface="Josefin Sans Light"/>
              </a:rPr>
              <a:t>Age? Income? Location? Gender Identity?</a:t>
            </a:r>
            <a:endParaRPr i="1" sz="1000">
              <a:solidFill>
                <a:srgbClr val="434343"/>
              </a:solidFill>
              <a:latin typeface="Josefin Sans Light"/>
              <a:ea typeface="Josefin Sans Light"/>
              <a:cs typeface="Josefin Sans Light"/>
              <a:sym typeface="Josefin Sans Light"/>
            </a:endParaRPr>
          </a:p>
        </p:txBody>
      </p:sp>
      <p:cxnSp>
        <p:nvCxnSpPr>
          <p:cNvPr id="61" name="Google Shape;61;p13"/>
          <p:cNvCxnSpPr/>
          <p:nvPr/>
        </p:nvCxnSpPr>
        <p:spPr>
          <a:xfrm>
            <a:off x="2950550" y="2159525"/>
            <a:ext cx="2891100" cy="0"/>
          </a:xfrm>
          <a:prstGeom prst="straightConnector1">
            <a:avLst/>
          </a:prstGeom>
          <a:noFill/>
          <a:ln cap="flat" cmpd="sng" w="19050">
            <a:solidFill>
              <a:srgbClr val="850D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2" name="Google Shape;62;p13"/>
          <p:cNvSpPr txBox="1"/>
          <p:nvPr/>
        </p:nvSpPr>
        <p:spPr>
          <a:xfrm>
            <a:off x="2741000" y="2194600"/>
            <a:ext cx="27246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00659" lvl="0" marL="36576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Age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00659" lvl="0" marL="36576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Gender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00659" lvl="0" marL="36576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Geographic location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00659" lvl="0" marL="36576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Education level and specialization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63" name="Google Shape;63;p13"/>
          <p:cNvSpPr txBox="1"/>
          <p:nvPr>
            <p:ph idx="4294967295" type="body"/>
          </p:nvPr>
        </p:nvSpPr>
        <p:spPr>
          <a:xfrm>
            <a:off x="2844500" y="3252475"/>
            <a:ext cx="3041400" cy="869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434343"/>
                </a:solidFill>
                <a:latin typeface="Bree Serif"/>
                <a:ea typeface="Bree Serif"/>
                <a:cs typeface="Bree Serif"/>
                <a:sym typeface="Bree Serif"/>
              </a:rPr>
              <a:t>Technology and Media Use</a:t>
            </a:r>
            <a:br>
              <a:rPr b="1" lang="en" sz="16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i="1" lang="en" sz="1000">
                <a:solidFill>
                  <a:srgbClr val="434343"/>
                </a:solidFill>
                <a:latin typeface="Josefin Sans Light"/>
                <a:ea typeface="Josefin Sans Light"/>
                <a:cs typeface="Josefin Sans Light"/>
                <a:sym typeface="Josefin Sans Light"/>
              </a:rPr>
              <a:t>Communication preferences? </a:t>
            </a:r>
            <a:endParaRPr i="1" sz="1000">
              <a:solidFill>
                <a:srgbClr val="434343"/>
              </a:solidFill>
              <a:latin typeface="Josefin Sans Light"/>
              <a:ea typeface="Josefin Sans Light"/>
              <a:cs typeface="Josefin Sans Light"/>
              <a:sym typeface="Josefin Sans Ligh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000">
                <a:solidFill>
                  <a:srgbClr val="434343"/>
                </a:solidFill>
                <a:latin typeface="Josefin Sans Light"/>
                <a:ea typeface="Josefin Sans Light"/>
                <a:cs typeface="Josefin Sans Light"/>
                <a:sym typeface="Josefin Sans Light"/>
              </a:rPr>
              <a:t>Social media platforms?</a:t>
            </a:r>
            <a:endParaRPr i="1" sz="1000">
              <a:solidFill>
                <a:srgbClr val="434343"/>
              </a:solidFill>
              <a:latin typeface="Josefin Sans Light"/>
              <a:ea typeface="Josefin Sans Light"/>
              <a:cs typeface="Josefin Sans Light"/>
              <a:sym typeface="Josefin Sans Light"/>
            </a:endParaRPr>
          </a:p>
        </p:txBody>
      </p:sp>
      <p:cxnSp>
        <p:nvCxnSpPr>
          <p:cNvPr id="64" name="Google Shape;64;p13"/>
          <p:cNvCxnSpPr/>
          <p:nvPr/>
        </p:nvCxnSpPr>
        <p:spPr>
          <a:xfrm>
            <a:off x="2956016" y="4108525"/>
            <a:ext cx="2891100" cy="0"/>
          </a:xfrm>
          <a:prstGeom prst="straightConnector1">
            <a:avLst/>
          </a:prstGeom>
          <a:noFill/>
          <a:ln cap="flat" cmpd="sng" w="19050">
            <a:solidFill>
              <a:srgbClr val="850D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5" name="Google Shape;65;p13"/>
          <p:cNvSpPr txBox="1"/>
          <p:nvPr/>
        </p:nvSpPr>
        <p:spPr>
          <a:xfrm>
            <a:off x="2741000" y="4134575"/>
            <a:ext cx="3041400" cy="13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00659" lvl="0" marL="36576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Preferred sources of medical information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00659" lvl="0" marL="36576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Social media habits, if any (e.g., LinkedIn  specialty sites…)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00659" lvl="0" marL="36576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Frequency of communication preferences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00659" lvl="0" marL="36576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Optimal times to be contacted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66" name="Google Shape;66;p13"/>
          <p:cNvSpPr txBox="1"/>
          <p:nvPr>
            <p:ph idx="4294967295" type="body"/>
          </p:nvPr>
        </p:nvSpPr>
        <p:spPr>
          <a:xfrm>
            <a:off x="2992525" y="5620725"/>
            <a:ext cx="6454500" cy="1046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434343"/>
                </a:solidFill>
                <a:latin typeface="Bree Serif"/>
                <a:ea typeface="Bree Serif"/>
                <a:cs typeface="Bree Serif"/>
                <a:sym typeface="Bree Serif"/>
              </a:rPr>
              <a:t>Challenges</a:t>
            </a:r>
            <a:endParaRPr sz="1400">
              <a:solidFill>
                <a:srgbClr val="374151"/>
              </a:solidFill>
              <a:highlight>
                <a:srgbClr val="F7F7F8"/>
              </a:highlight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000">
                <a:solidFill>
                  <a:srgbClr val="434343"/>
                </a:solidFill>
                <a:latin typeface="Josefin Sans Light"/>
                <a:ea typeface="Josefin Sans Light"/>
                <a:cs typeface="Josefin Sans Light"/>
                <a:sym typeface="Josefin Sans Light"/>
              </a:rPr>
              <a:t>P</a:t>
            </a:r>
            <a:r>
              <a:rPr i="1" lang="en" sz="1000">
                <a:solidFill>
                  <a:srgbClr val="434343"/>
                </a:solidFill>
                <a:latin typeface="Josefin Sans Light"/>
                <a:ea typeface="Josefin Sans Light"/>
                <a:cs typeface="Josefin Sans Light"/>
                <a:sym typeface="Josefin Sans Light"/>
              </a:rPr>
              <a:t>rimary  challenges?  Personal vs professional concerns? What holds a possible purchase?</a:t>
            </a:r>
            <a:endParaRPr i="1" sz="1000">
              <a:solidFill>
                <a:srgbClr val="434343"/>
              </a:solidFill>
              <a:latin typeface="Josefin Sans Light"/>
              <a:ea typeface="Josefin Sans Light"/>
              <a:cs typeface="Josefin Sans Light"/>
              <a:sym typeface="Josefin Sans Light"/>
            </a:endParaRPr>
          </a:p>
        </p:txBody>
      </p:sp>
      <p:cxnSp>
        <p:nvCxnSpPr>
          <p:cNvPr id="67" name="Google Shape;67;p13"/>
          <p:cNvCxnSpPr/>
          <p:nvPr/>
        </p:nvCxnSpPr>
        <p:spPr>
          <a:xfrm>
            <a:off x="3104227" y="6300750"/>
            <a:ext cx="5974500" cy="0"/>
          </a:xfrm>
          <a:prstGeom prst="straightConnector1">
            <a:avLst/>
          </a:prstGeom>
          <a:noFill/>
          <a:ln cap="flat" cmpd="sng" w="19050">
            <a:solidFill>
              <a:srgbClr val="850D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8" name="Google Shape;68;p13"/>
          <p:cNvSpPr txBox="1"/>
          <p:nvPr/>
        </p:nvSpPr>
        <p:spPr>
          <a:xfrm>
            <a:off x="2956025" y="6364475"/>
            <a:ext cx="61227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00659" lvl="0" marL="36576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What are their biggest challenges in patient care?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00659" lvl="0" marL="36576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Concerns about the device they currently use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00659" lvl="0" marL="36576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Reasons not to change to another brand/not to buy a new technology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00659" lvl="0" marL="36576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Administrative or bureaucratic challenges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00659" lvl="0" marL="36576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Operational challenges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69" name="Google Shape;69;p13"/>
          <p:cNvSpPr txBox="1"/>
          <p:nvPr>
            <p:ph idx="4294967295" type="body"/>
          </p:nvPr>
        </p:nvSpPr>
        <p:spPr>
          <a:xfrm>
            <a:off x="6361000" y="1490946"/>
            <a:ext cx="3041400" cy="668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434343"/>
                </a:solidFill>
                <a:latin typeface="Bree Serif"/>
                <a:ea typeface="Bree Serif"/>
                <a:cs typeface="Bree Serif"/>
                <a:sym typeface="Bree Serif"/>
              </a:rPr>
              <a:t>Professional Information</a:t>
            </a:r>
            <a:br>
              <a:rPr lang="en" sz="1600">
                <a:solidFill>
                  <a:srgbClr val="434343"/>
                </a:solidFill>
                <a:latin typeface="Josefin Sans Light"/>
                <a:ea typeface="Josefin Sans Light"/>
                <a:cs typeface="Josefin Sans Light"/>
                <a:sym typeface="Josefin Sans Light"/>
              </a:rPr>
            </a:br>
            <a:r>
              <a:rPr i="1" lang="en" sz="1000">
                <a:solidFill>
                  <a:srgbClr val="434343"/>
                </a:solidFill>
                <a:latin typeface="Josefin Sans Light"/>
                <a:ea typeface="Josefin Sans Light"/>
                <a:cs typeface="Josefin Sans Light"/>
                <a:sym typeface="Josefin Sans Light"/>
              </a:rPr>
              <a:t>Habitat/context of their profession</a:t>
            </a:r>
            <a:endParaRPr i="1" sz="1000">
              <a:solidFill>
                <a:srgbClr val="434343"/>
              </a:solidFill>
              <a:latin typeface="Josefin Sans Light"/>
              <a:ea typeface="Josefin Sans Light"/>
              <a:cs typeface="Josefin Sans Light"/>
              <a:sym typeface="Josefin Sans Light"/>
            </a:endParaRPr>
          </a:p>
        </p:txBody>
      </p:sp>
      <p:cxnSp>
        <p:nvCxnSpPr>
          <p:cNvPr id="70" name="Google Shape;70;p13"/>
          <p:cNvCxnSpPr/>
          <p:nvPr/>
        </p:nvCxnSpPr>
        <p:spPr>
          <a:xfrm>
            <a:off x="6449350" y="2159525"/>
            <a:ext cx="3011700" cy="0"/>
          </a:xfrm>
          <a:prstGeom prst="straightConnector1">
            <a:avLst/>
          </a:prstGeom>
          <a:noFill/>
          <a:ln cap="flat" cmpd="sng" w="19050">
            <a:solidFill>
              <a:srgbClr val="850D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1" name="Google Shape;71;p13"/>
          <p:cNvSpPr txBox="1"/>
          <p:nvPr/>
        </p:nvSpPr>
        <p:spPr>
          <a:xfrm>
            <a:off x="6239800" y="2225725"/>
            <a:ext cx="3283800" cy="12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00659" lvl="0" marL="36576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Years in practice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00659" lvl="0" marL="36576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Type of practice (e.g., private, public hospital, clinic)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00659" lvl="0" marL="36576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Specialization 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00659" lvl="0" marL="36576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Affiliations (e.g., hospitals, medical associations)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00659" lvl="0" marL="36576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Publications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cxnSp>
        <p:nvCxnSpPr>
          <p:cNvPr id="72" name="Google Shape;72;p13"/>
          <p:cNvCxnSpPr/>
          <p:nvPr/>
        </p:nvCxnSpPr>
        <p:spPr>
          <a:xfrm>
            <a:off x="6471969" y="4185575"/>
            <a:ext cx="3036600" cy="0"/>
          </a:xfrm>
          <a:prstGeom prst="straightConnector1">
            <a:avLst/>
          </a:prstGeom>
          <a:noFill/>
          <a:ln cap="flat" cmpd="sng" w="19050">
            <a:solidFill>
              <a:srgbClr val="850D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3" name="Google Shape;73;p13"/>
          <p:cNvSpPr txBox="1"/>
          <p:nvPr>
            <p:ph idx="4294967295" type="title"/>
          </p:nvPr>
        </p:nvSpPr>
        <p:spPr>
          <a:xfrm>
            <a:off x="294200" y="309975"/>
            <a:ext cx="5653200" cy="7002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3600">
                <a:solidFill>
                  <a:schemeClr val="lt1"/>
                </a:solidFill>
                <a:latin typeface="Bree Serif"/>
                <a:ea typeface="Bree Serif"/>
                <a:cs typeface="Bree Serif"/>
                <a:sym typeface="Bree Serif"/>
              </a:rPr>
              <a:t>HCP Persona Name</a:t>
            </a:r>
            <a:endParaRPr sz="3600">
              <a:solidFill>
                <a:schemeClr val="lt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600">
              <a:solidFill>
                <a:srgbClr val="FFFFFF"/>
              </a:solidFill>
              <a:latin typeface="Bree Serif"/>
              <a:ea typeface="Bree Serif"/>
              <a:cs typeface="Bree Serif"/>
              <a:sym typeface="Bree Serif"/>
            </a:endParaRPr>
          </a:p>
        </p:txBody>
      </p:sp>
      <p:pic>
        <p:nvPicPr>
          <p:cNvPr id="74" name="Google Shape;7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825" y="1515116"/>
            <a:ext cx="2891100" cy="294391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3"/>
          <p:cNvSpPr txBox="1"/>
          <p:nvPr>
            <p:ph idx="4294967295" type="body"/>
          </p:nvPr>
        </p:nvSpPr>
        <p:spPr>
          <a:xfrm>
            <a:off x="6774675" y="115425"/>
            <a:ext cx="3283800" cy="581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0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       Healthcare Professional Buyer Persona</a:t>
            </a:r>
            <a:endParaRPr i="1" sz="10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6246200" y="4210775"/>
            <a:ext cx="3041400" cy="13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00659" lvl="0" marL="36576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Preferred sources of medical information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00659" lvl="0" marL="36576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Social media habits, if any (e.g., LinkedIn  specialty sites…)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00659" lvl="0" marL="36576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Frequency of communication preferences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00659" lvl="0" marL="36576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Optimal times to be contacted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/>
          <p:nvPr/>
        </p:nvSpPr>
        <p:spPr>
          <a:xfrm>
            <a:off x="0" y="0"/>
            <a:ext cx="10058400" cy="1206600"/>
          </a:xfrm>
          <a:prstGeom prst="rect">
            <a:avLst/>
          </a:prstGeom>
          <a:solidFill>
            <a:srgbClr val="850D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4"/>
          <p:cNvSpPr txBox="1"/>
          <p:nvPr>
            <p:ph idx="4294967295" type="title"/>
          </p:nvPr>
        </p:nvSpPr>
        <p:spPr>
          <a:xfrm>
            <a:off x="294200" y="309975"/>
            <a:ext cx="5409300" cy="7002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600">
                <a:solidFill>
                  <a:srgbClr val="FFFFFF"/>
                </a:solidFill>
                <a:latin typeface="Bree Serif"/>
                <a:ea typeface="Bree Serif"/>
                <a:cs typeface="Bree Serif"/>
                <a:sym typeface="Bree Serif"/>
              </a:rPr>
              <a:t>HCP Persona Name</a:t>
            </a:r>
            <a:endParaRPr sz="3600">
              <a:solidFill>
                <a:srgbClr val="FFFFFF"/>
              </a:solidFill>
              <a:latin typeface="Bree Serif"/>
              <a:ea typeface="Bree Serif"/>
              <a:cs typeface="Bree Serif"/>
              <a:sym typeface="Bree Serif"/>
            </a:endParaRPr>
          </a:p>
        </p:txBody>
      </p:sp>
      <p:pic>
        <p:nvPicPr>
          <p:cNvPr id="83" name="Google Shape;8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825" y="1515116"/>
            <a:ext cx="2891100" cy="294391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4"/>
          <p:cNvSpPr txBox="1"/>
          <p:nvPr/>
        </p:nvSpPr>
        <p:spPr>
          <a:xfrm>
            <a:off x="2844500" y="1490950"/>
            <a:ext cx="3041400" cy="66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 fontScale="625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50">
                <a:solidFill>
                  <a:srgbClr val="434343"/>
                </a:solidFill>
                <a:latin typeface="Bree Serif"/>
                <a:ea typeface="Bree Serif"/>
                <a:cs typeface="Bree Serif"/>
                <a:sym typeface="Bree Serif"/>
              </a:rPr>
              <a:t>Communication Preferences</a:t>
            </a:r>
            <a:br>
              <a:rPr i="1" lang="en" sz="1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i="1" lang="en" sz="1640">
                <a:solidFill>
                  <a:srgbClr val="434343"/>
                </a:solidFill>
                <a:latin typeface="Josefin Sans Light"/>
                <a:ea typeface="Josefin Sans Light"/>
                <a:cs typeface="Josefin Sans Light"/>
                <a:sym typeface="Josefin Sans Light"/>
              </a:rPr>
              <a:t>About communication channels, times...</a:t>
            </a:r>
            <a:endParaRPr i="1" sz="1640">
              <a:solidFill>
                <a:srgbClr val="434343"/>
              </a:solidFill>
              <a:latin typeface="Josefin Sans Light"/>
              <a:ea typeface="Josefin Sans Light"/>
              <a:cs typeface="Josefin Sans Light"/>
              <a:sym typeface="Josefin Sans Light"/>
            </a:endParaRPr>
          </a:p>
        </p:txBody>
      </p:sp>
      <p:cxnSp>
        <p:nvCxnSpPr>
          <p:cNvPr id="85" name="Google Shape;85;p14"/>
          <p:cNvCxnSpPr/>
          <p:nvPr/>
        </p:nvCxnSpPr>
        <p:spPr>
          <a:xfrm>
            <a:off x="2950550" y="2159525"/>
            <a:ext cx="2891100" cy="0"/>
          </a:xfrm>
          <a:prstGeom prst="straightConnector1">
            <a:avLst/>
          </a:prstGeom>
          <a:noFill/>
          <a:ln cap="flat" cmpd="sng" w="19050">
            <a:solidFill>
              <a:srgbClr val="850D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6" name="Google Shape;86;p14"/>
          <p:cNvSpPr txBox="1"/>
          <p:nvPr/>
        </p:nvSpPr>
        <p:spPr>
          <a:xfrm>
            <a:off x="2741000" y="2194600"/>
            <a:ext cx="30117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00659" lvl="0" marL="36576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Preferred methods of communication (e.g., email, phone, face-to-face meetings)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00659" lvl="0" marL="36576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Frequency of communication preferences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00659" lvl="0" marL="36576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Optimal times to be contacted</a:t>
            </a:r>
            <a:endParaRPr sz="1200">
              <a:solidFill>
                <a:srgbClr val="374151"/>
              </a:solidFill>
              <a:highlight>
                <a:srgbClr val="F7F7F8"/>
              </a:highlight>
              <a:latin typeface="Josefin Sans"/>
              <a:ea typeface="Josefin Sans"/>
              <a:cs typeface="Josefin Sans"/>
              <a:sym typeface="Josefin Sans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87" name="Google Shape;87;p14"/>
          <p:cNvSpPr txBox="1"/>
          <p:nvPr/>
        </p:nvSpPr>
        <p:spPr>
          <a:xfrm>
            <a:off x="2844500" y="3731350"/>
            <a:ext cx="30414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434343"/>
                </a:solidFill>
                <a:latin typeface="Bree Serif"/>
                <a:ea typeface="Bree Serif"/>
                <a:cs typeface="Bree Serif"/>
                <a:sym typeface="Bree Serif"/>
              </a:rPr>
              <a:t>Common Objections</a:t>
            </a:r>
            <a:br>
              <a:rPr b="1" lang="en" sz="16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i="1" lang="en" sz="1000">
                <a:solidFill>
                  <a:srgbClr val="434343"/>
                </a:solidFill>
                <a:latin typeface="Josefin Sans Light"/>
                <a:ea typeface="Josefin Sans Light"/>
                <a:cs typeface="Josefin Sans Light"/>
                <a:sym typeface="Josefin Sans Light"/>
              </a:rPr>
              <a:t>Why wouldn’t they buy your product/service?</a:t>
            </a:r>
            <a:endParaRPr i="1" sz="1000">
              <a:solidFill>
                <a:srgbClr val="434343"/>
              </a:solidFill>
              <a:latin typeface="Josefin Sans Light"/>
              <a:ea typeface="Josefin Sans Light"/>
              <a:cs typeface="Josefin Sans Light"/>
              <a:sym typeface="Josefin Sans Light"/>
            </a:endParaRPr>
          </a:p>
        </p:txBody>
      </p:sp>
      <p:cxnSp>
        <p:nvCxnSpPr>
          <p:cNvPr id="88" name="Google Shape;88;p14"/>
          <p:cNvCxnSpPr/>
          <p:nvPr/>
        </p:nvCxnSpPr>
        <p:spPr>
          <a:xfrm>
            <a:off x="2943225" y="4505325"/>
            <a:ext cx="2895600" cy="9300"/>
          </a:xfrm>
          <a:prstGeom prst="straightConnector1">
            <a:avLst/>
          </a:prstGeom>
          <a:noFill/>
          <a:ln cap="flat" cmpd="sng" w="19050">
            <a:solidFill>
              <a:srgbClr val="850D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9" name="Google Shape;89;p14"/>
          <p:cNvSpPr txBox="1"/>
          <p:nvPr/>
        </p:nvSpPr>
        <p:spPr>
          <a:xfrm>
            <a:off x="2726150" y="4538950"/>
            <a:ext cx="30414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00659" lvl="0" marL="36576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Influencers and key decision-makers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00659" lvl="0" marL="36576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Factors that influence buying decisions 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00659" lvl="0" marL="36576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Periodicity of buying cycles or decision-making </a:t>
            </a:r>
            <a:endParaRPr sz="1200">
              <a:solidFill>
                <a:srgbClr val="374151"/>
              </a:solidFill>
              <a:highlight>
                <a:srgbClr val="F7F7F8"/>
              </a:highlight>
              <a:latin typeface="Josefin Sans"/>
              <a:ea typeface="Josefin Sans"/>
              <a:cs typeface="Josefin Sans"/>
              <a:sym typeface="Josefin Sans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90" name="Google Shape;90;p14"/>
          <p:cNvSpPr txBox="1"/>
          <p:nvPr/>
        </p:nvSpPr>
        <p:spPr>
          <a:xfrm>
            <a:off x="6361000" y="1490948"/>
            <a:ext cx="30414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434343"/>
                </a:solidFill>
                <a:latin typeface="Bree Serif"/>
                <a:ea typeface="Bree Serif"/>
                <a:cs typeface="Bree Serif"/>
                <a:sym typeface="Bree Serif"/>
              </a:rPr>
              <a:t>Marketing Messaging</a:t>
            </a:r>
            <a:br>
              <a:rPr lang="en" sz="1600">
                <a:solidFill>
                  <a:srgbClr val="434343"/>
                </a:solidFill>
                <a:latin typeface="Bree Serif"/>
                <a:ea typeface="Bree Serif"/>
                <a:cs typeface="Bree Serif"/>
                <a:sym typeface="Bree Serif"/>
              </a:rPr>
            </a:br>
            <a:r>
              <a:rPr i="1" lang="en" sz="1000">
                <a:solidFill>
                  <a:srgbClr val="434343"/>
                </a:solidFill>
                <a:latin typeface="Josefin Sans Light"/>
                <a:ea typeface="Josefin Sans Light"/>
                <a:cs typeface="Josefin Sans Light"/>
                <a:sym typeface="Josefin Sans Light"/>
              </a:rPr>
              <a:t>How can you describe your solution to have the biggest impact on your persona?</a:t>
            </a:r>
            <a:endParaRPr i="1" sz="1000">
              <a:solidFill>
                <a:srgbClr val="434343"/>
              </a:solidFill>
              <a:latin typeface="Josefin Sans Light"/>
              <a:ea typeface="Josefin Sans Light"/>
              <a:cs typeface="Josefin Sans Light"/>
              <a:sym typeface="Josefin Sans Light"/>
            </a:endParaRPr>
          </a:p>
        </p:txBody>
      </p:sp>
      <p:cxnSp>
        <p:nvCxnSpPr>
          <p:cNvPr id="91" name="Google Shape;91;p14"/>
          <p:cNvCxnSpPr/>
          <p:nvPr/>
        </p:nvCxnSpPr>
        <p:spPr>
          <a:xfrm>
            <a:off x="6467050" y="2360650"/>
            <a:ext cx="3011700" cy="0"/>
          </a:xfrm>
          <a:prstGeom prst="straightConnector1">
            <a:avLst/>
          </a:prstGeom>
          <a:noFill/>
          <a:ln cap="flat" cmpd="sng" w="19050">
            <a:solidFill>
              <a:srgbClr val="850D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2" name="Google Shape;92;p14"/>
          <p:cNvSpPr txBox="1"/>
          <p:nvPr/>
        </p:nvSpPr>
        <p:spPr>
          <a:xfrm>
            <a:off x="6257500" y="2454850"/>
            <a:ext cx="32838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00659" lvl="0" marL="36576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Tone of voice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00659" lvl="0" marL="36576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Visuals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00659" lvl="0" marL="36576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Ad format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00659" lvl="0" marL="36576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Unique Selling Points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93" name="Google Shape;93;p14"/>
          <p:cNvSpPr txBox="1"/>
          <p:nvPr/>
        </p:nvSpPr>
        <p:spPr>
          <a:xfrm>
            <a:off x="6361000" y="3649363"/>
            <a:ext cx="3041400" cy="1206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434343"/>
                </a:solidFill>
                <a:latin typeface="Bree Serif"/>
                <a:ea typeface="Bree Serif"/>
                <a:cs typeface="Bree Serif"/>
                <a:sym typeface="Bree Serif"/>
              </a:rPr>
              <a:t>Elevator Pitch</a:t>
            </a:r>
            <a:endParaRPr sz="1600">
              <a:solidFill>
                <a:srgbClr val="434343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000">
                <a:solidFill>
                  <a:srgbClr val="434343"/>
                </a:solidFill>
                <a:latin typeface="Josefin Sans Light"/>
                <a:ea typeface="Josefin Sans Light"/>
                <a:cs typeface="Josefin Sans Light"/>
                <a:sym typeface="Josefin Sans Light"/>
              </a:rPr>
              <a:t>Sell your persona on your solution - </a:t>
            </a:r>
            <a:br>
              <a:rPr i="1" lang="en" sz="1000">
                <a:solidFill>
                  <a:srgbClr val="434343"/>
                </a:solidFill>
                <a:latin typeface="Josefin Sans Light"/>
                <a:ea typeface="Josefin Sans Light"/>
                <a:cs typeface="Josefin Sans Light"/>
                <a:sym typeface="Josefin Sans Light"/>
              </a:rPr>
            </a:br>
            <a:r>
              <a:rPr i="1" lang="en" sz="1000">
                <a:solidFill>
                  <a:srgbClr val="434343"/>
                </a:solidFill>
                <a:latin typeface="Josefin Sans Light"/>
                <a:ea typeface="Josefin Sans Light"/>
                <a:cs typeface="Josefin Sans Light"/>
                <a:sym typeface="Josefin Sans Light"/>
              </a:rPr>
              <a:t>in a sentence or a few words!</a:t>
            </a:r>
            <a:endParaRPr i="1" sz="1000">
              <a:solidFill>
                <a:srgbClr val="434343"/>
              </a:solidFill>
              <a:latin typeface="Josefin Sans Light"/>
              <a:ea typeface="Josefin Sans Light"/>
              <a:cs typeface="Josefin Sans Light"/>
              <a:sym typeface="Josefin Sans Light"/>
            </a:endParaRPr>
          </a:p>
        </p:txBody>
      </p:sp>
      <p:cxnSp>
        <p:nvCxnSpPr>
          <p:cNvPr id="94" name="Google Shape;94;p14"/>
          <p:cNvCxnSpPr/>
          <p:nvPr/>
        </p:nvCxnSpPr>
        <p:spPr>
          <a:xfrm>
            <a:off x="6471969" y="4483212"/>
            <a:ext cx="3036600" cy="0"/>
          </a:xfrm>
          <a:prstGeom prst="straightConnector1">
            <a:avLst/>
          </a:prstGeom>
          <a:noFill/>
          <a:ln cap="flat" cmpd="sng" w="19050">
            <a:solidFill>
              <a:srgbClr val="850D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5" name="Google Shape;95;p14"/>
          <p:cNvSpPr txBox="1"/>
          <p:nvPr/>
        </p:nvSpPr>
        <p:spPr>
          <a:xfrm>
            <a:off x="6257501" y="4577012"/>
            <a:ext cx="3283800" cy="5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00659" lvl="0" marL="36576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Catchy text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indent="-200659" lvl="0" marL="36576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Josefin Sans"/>
              <a:buChar char="●"/>
            </a:pPr>
            <a:r>
              <a:rPr lang="en" sz="1000">
                <a:solidFill>
                  <a:srgbClr val="434343"/>
                </a:solidFill>
                <a:latin typeface="Josefin Sans"/>
                <a:ea typeface="Josefin Sans"/>
                <a:cs typeface="Josefin Sans"/>
                <a:sym typeface="Josefin Sans"/>
              </a:rPr>
              <a:t>CTA</a:t>
            </a:r>
            <a:endParaRPr sz="1000">
              <a:solidFill>
                <a:srgbClr val="434343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96" name="Google Shape;96;p14"/>
          <p:cNvSpPr txBox="1"/>
          <p:nvPr>
            <p:ph idx="4294967295" type="body"/>
          </p:nvPr>
        </p:nvSpPr>
        <p:spPr>
          <a:xfrm>
            <a:off x="6774675" y="115425"/>
            <a:ext cx="3283800" cy="581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0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       Healthcare Professional Buyer Persona</a:t>
            </a:r>
            <a:endParaRPr i="1" sz="10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