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Josefin Sans"/>
      <p:regular r:id="rId12"/>
      <p:bold r:id="rId13"/>
      <p:italic r:id="rId14"/>
      <p:boldItalic r:id="rId15"/>
    </p:embeddedFont>
    <p:embeddedFont>
      <p:font typeface="Bree Serif"/>
      <p:regular r:id="rId16"/>
    </p:embeddedFont>
    <p:embeddedFont>
      <p:font typeface="Josefin Sans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JosefinSansLight-boldItalic.fntdata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JosefinSans-bold.fntdata"/><Relationship Id="rId12" Type="http://schemas.openxmlformats.org/officeDocument/2006/relationships/font" Target="fonts/Josefi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JosefinSans-boldItalic.fntdata"/><Relationship Id="rId14" Type="http://schemas.openxmlformats.org/officeDocument/2006/relationships/font" Target="fonts/JosefinSans-italic.fntdata"/><Relationship Id="rId17" Type="http://schemas.openxmlformats.org/officeDocument/2006/relationships/font" Target="fonts/JosefinSansLight-regular.fntdata"/><Relationship Id="rId16" Type="http://schemas.openxmlformats.org/officeDocument/2006/relationships/font" Target="fonts/BreeSerif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JosefinSansLight-italic.fntdata"/><Relationship Id="rId6" Type="http://schemas.openxmlformats.org/officeDocument/2006/relationships/slide" Target="slides/slide1.xml"/><Relationship Id="rId18" Type="http://schemas.openxmlformats.org/officeDocument/2006/relationships/font" Target="fonts/JosefinSansLight-bold.fntdata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9fb40e993_0_120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9fb40e993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77667cc80d_0_65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77667cc80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4294967295" type="body"/>
          </p:nvPr>
        </p:nvSpPr>
        <p:spPr>
          <a:xfrm>
            <a:off x="6361000" y="3554450"/>
            <a:ext cx="3336300" cy="23832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Key attitudes and insights</a:t>
            </a:r>
            <a:endParaRPr sz="1600">
              <a:solidFill>
                <a:srgbClr val="434343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What do they value? Main benefits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937946" y="5620734"/>
            <a:ext cx="6759300" cy="1790400"/>
          </a:xfrm>
          <a:prstGeom prst="rect">
            <a:avLst/>
          </a:prstGeom>
          <a:solidFill>
            <a:srgbClr val="C794FF">
              <a:alpha val="27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10058400" cy="1206600"/>
          </a:xfrm>
          <a:prstGeom prst="rect">
            <a:avLst/>
          </a:prstGeom>
          <a:solidFill>
            <a:srgbClr val="850D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4294967295" type="body"/>
          </p:nvPr>
        </p:nvSpPr>
        <p:spPr>
          <a:xfrm>
            <a:off x="381000" y="4749975"/>
            <a:ext cx="2066700" cy="104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Goals and Interests</a:t>
            </a:r>
            <a:r>
              <a:rPr b="1" lang="en" sz="1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   </a:t>
            </a: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Professional and personal drives?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447650" y="5524350"/>
            <a:ext cx="18576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238100" y="5625550"/>
            <a:ext cx="21333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Professional goals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Educational  interests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Patient care goals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Research interests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Community involvement or activities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0" name="Google Shape;60;p13"/>
          <p:cNvSpPr txBox="1"/>
          <p:nvPr>
            <p:ph idx="4294967295" type="body"/>
          </p:nvPr>
        </p:nvSpPr>
        <p:spPr>
          <a:xfrm>
            <a:off x="2844500" y="1490950"/>
            <a:ext cx="3041400" cy="668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Demographics</a:t>
            </a:r>
            <a:br>
              <a:rPr b="1"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Age? Income? Location? Gender Identity?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2950550" y="2159525"/>
            <a:ext cx="28911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2741000" y="2194600"/>
            <a:ext cx="27246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Age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Gender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Geographic location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Education level and specialization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3" name="Google Shape;63;p13"/>
          <p:cNvSpPr txBox="1"/>
          <p:nvPr>
            <p:ph idx="4294967295" type="body"/>
          </p:nvPr>
        </p:nvSpPr>
        <p:spPr>
          <a:xfrm>
            <a:off x="2844500" y="3252475"/>
            <a:ext cx="3041400" cy="869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Technology and Media Use</a:t>
            </a:r>
            <a:br>
              <a:rPr b="1"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Communication preferences? 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Social media platforms?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2956016" y="4108525"/>
            <a:ext cx="28911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2741000" y="4134575"/>
            <a:ext cx="3041400" cy="13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Preferred sources of medical information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Social media habits, if any (e.g., LinkedIn  specialty sites…)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Frequency of communication preferences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Optimal times to be contacted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6" name="Google Shape;66;p13"/>
          <p:cNvSpPr txBox="1"/>
          <p:nvPr>
            <p:ph idx="4294967295" type="body"/>
          </p:nvPr>
        </p:nvSpPr>
        <p:spPr>
          <a:xfrm>
            <a:off x="2992525" y="5620725"/>
            <a:ext cx="6454500" cy="104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Challenges</a:t>
            </a:r>
            <a:endParaRPr sz="1400">
              <a:solidFill>
                <a:srgbClr val="374151"/>
              </a:solidFill>
              <a:highlight>
                <a:srgbClr val="F7F7F8"/>
              </a:highlight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P</a:t>
            </a: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rimary  challenges?  Personal vs professional concerns? What holds a possible purchase?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3104227" y="6300750"/>
            <a:ext cx="59745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2956025" y="6364475"/>
            <a:ext cx="6122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What are their biggest challenges in patient care?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Concerns about the device they currently use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Reasons not to change to another brand/not to buy a new technology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Administrative or bureaucratic challenges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Operational challenges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9" name="Google Shape;69;p13"/>
          <p:cNvSpPr txBox="1"/>
          <p:nvPr>
            <p:ph idx="4294967295" type="body"/>
          </p:nvPr>
        </p:nvSpPr>
        <p:spPr>
          <a:xfrm>
            <a:off x="6361000" y="1490946"/>
            <a:ext cx="3041400" cy="668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Professional Information</a:t>
            </a:r>
            <a:br>
              <a:rPr lang="en" sz="16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</a:b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Habitat/context of their profession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>
            <a:off x="6449350" y="2159525"/>
            <a:ext cx="30117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 txBox="1"/>
          <p:nvPr/>
        </p:nvSpPr>
        <p:spPr>
          <a:xfrm>
            <a:off x="6239800" y="2225725"/>
            <a:ext cx="32838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Years in practice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Type of practice (e.g., private, public hospital, clinic)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Specialization 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Affiliations (e.g., hospitals, medical associations)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Publications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cxnSp>
        <p:nvCxnSpPr>
          <p:cNvPr id="72" name="Google Shape;72;p13"/>
          <p:cNvCxnSpPr/>
          <p:nvPr/>
        </p:nvCxnSpPr>
        <p:spPr>
          <a:xfrm>
            <a:off x="6471969" y="4185575"/>
            <a:ext cx="30366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 txBox="1"/>
          <p:nvPr>
            <p:ph idx="4294967295" type="title"/>
          </p:nvPr>
        </p:nvSpPr>
        <p:spPr>
          <a:xfrm>
            <a:off x="294200" y="309975"/>
            <a:ext cx="5653200" cy="7002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6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HCP Persona Name</a:t>
            </a:r>
            <a:endParaRPr sz="3600"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25" y="1515116"/>
            <a:ext cx="2891100" cy="294391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>
            <p:ph idx="4294967295" type="body"/>
          </p:nvPr>
        </p:nvSpPr>
        <p:spPr>
          <a:xfrm>
            <a:off x="6774675" y="115425"/>
            <a:ext cx="3283800" cy="58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       Healthcare Professional Buyer Persona</a:t>
            </a:r>
            <a:endParaRPr i="1" sz="1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246200" y="4210775"/>
            <a:ext cx="3041400" cy="13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Preferred sources of medical information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Social media habits, if any (e.g., LinkedIn  specialty sites…)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Frequency of communication preferences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Optimal times to be contacted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0" y="0"/>
            <a:ext cx="10058400" cy="1206600"/>
          </a:xfrm>
          <a:prstGeom prst="rect">
            <a:avLst/>
          </a:prstGeom>
          <a:solidFill>
            <a:srgbClr val="850D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 txBox="1"/>
          <p:nvPr>
            <p:ph idx="4294967295" type="title"/>
          </p:nvPr>
        </p:nvSpPr>
        <p:spPr>
          <a:xfrm>
            <a:off x="294200" y="309975"/>
            <a:ext cx="5409300" cy="7002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HCP Persona Name</a:t>
            </a:r>
            <a:endParaRPr sz="36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83" name="Google Shape;8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25" y="1515116"/>
            <a:ext cx="2891100" cy="294391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>
            <a:off x="2844500" y="1490950"/>
            <a:ext cx="30414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 fontScale="62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Communication Preferences</a:t>
            </a:r>
            <a:br>
              <a:rPr i="1" lang="en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i="1" lang="en" sz="164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About communication channels, times...</a:t>
            </a:r>
            <a:endParaRPr i="1" sz="164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85" name="Google Shape;85;p14"/>
          <p:cNvCxnSpPr/>
          <p:nvPr/>
        </p:nvCxnSpPr>
        <p:spPr>
          <a:xfrm>
            <a:off x="2950550" y="2159525"/>
            <a:ext cx="28911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4"/>
          <p:cNvSpPr txBox="1"/>
          <p:nvPr/>
        </p:nvSpPr>
        <p:spPr>
          <a:xfrm>
            <a:off x="2741000" y="2194600"/>
            <a:ext cx="3011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Preferred methods of communication (e.g., email, phone, face-to-face meetings)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Frequency of communication preferences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Optimal times to be contacted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2844500" y="3731350"/>
            <a:ext cx="30414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Common Objections</a:t>
            </a:r>
            <a:br>
              <a:rPr b="1" lang="en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Why wouldn’t they buy your product/service?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88" name="Google Shape;88;p14"/>
          <p:cNvCxnSpPr/>
          <p:nvPr/>
        </p:nvCxnSpPr>
        <p:spPr>
          <a:xfrm>
            <a:off x="2943225" y="4505325"/>
            <a:ext cx="2895600" cy="930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4"/>
          <p:cNvSpPr txBox="1"/>
          <p:nvPr/>
        </p:nvSpPr>
        <p:spPr>
          <a:xfrm>
            <a:off x="2726150" y="4538950"/>
            <a:ext cx="30414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Influencers and key decision-makers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Factors that influence buying decisions 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Periodicity of buying cycles or decision-making 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6361000" y="1490948"/>
            <a:ext cx="30414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Marketing Messaging</a:t>
            </a:r>
            <a:b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</a:b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How can you describe your solution to have the biggest impact on your persona?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91" name="Google Shape;91;p14"/>
          <p:cNvCxnSpPr/>
          <p:nvPr/>
        </p:nvCxnSpPr>
        <p:spPr>
          <a:xfrm>
            <a:off x="6467050" y="2360650"/>
            <a:ext cx="30117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4"/>
          <p:cNvSpPr txBox="1"/>
          <p:nvPr/>
        </p:nvSpPr>
        <p:spPr>
          <a:xfrm>
            <a:off x="6257500" y="2454850"/>
            <a:ext cx="32838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Tone of voice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Visuals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Ad format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Unique Selling Points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6361000" y="3649363"/>
            <a:ext cx="3041400" cy="12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Elevator Pitch</a:t>
            </a:r>
            <a:endParaRPr sz="1600">
              <a:solidFill>
                <a:srgbClr val="434343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Sell your persona on your solution - </a:t>
            </a:r>
            <a:b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</a:br>
            <a:r>
              <a:rPr i="1" lang="en" sz="1000">
                <a:solidFill>
                  <a:srgbClr val="434343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in a sentence or a few words!</a:t>
            </a:r>
            <a:endParaRPr i="1" sz="1000">
              <a:solidFill>
                <a:srgbClr val="434343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cxnSp>
        <p:nvCxnSpPr>
          <p:cNvPr id="94" name="Google Shape;94;p14"/>
          <p:cNvCxnSpPr/>
          <p:nvPr/>
        </p:nvCxnSpPr>
        <p:spPr>
          <a:xfrm>
            <a:off x="6471969" y="4483212"/>
            <a:ext cx="3036600" cy="0"/>
          </a:xfrm>
          <a:prstGeom prst="straightConnector1">
            <a:avLst/>
          </a:prstGeom>
          <a:noFill/>
          <a:ln cap="flat" cmpd="sng" w="19050">
            <a:solidFill>
              <a:srgbClr val="850D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" name="Google Shape;95;p14"/>
          <p:cNvSpPr txBox="1"/>
          <p:nvPr/>
        </p:nvSpPr>
        <p:spPr>
          <a:xfrm>
            <a:off x="6257501" y="4577012"/>
            <a:ext cx="32838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0659" lvl="0" marL="36576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Catchy text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006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Josefin Sans"/>
              <a:buChar char="●"/>
            </a:pPr>
            <a:r>
              <a:rPr lang="en" sz="10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rPr>
              <a:t>CTA</a:t>
            </a:r>
            <a:endParaRPr sz="1000">
              <a:solidFill>
                <a:srgbClr val="43434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6" name="Google Shape;96;p14"/>
          <p:cNvSpPr txBox="1"/>
          <p:nvPr>
            <p:ph idx="4294967295" type="body"/>
          </p:nvPr>
        </p:nvSpPr>
        <p:spPr>
          <a:xfrm>
            <a:off x="6774675" y="115425"/>
            <a:ext cx="3283800" cy="58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       Healthcare Professional Buyer Persona</a:t>
            </a:r>
            <a:endParaRPr i="1" sz="1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